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g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63" r:id="rId5"/>
    <p:sldId id="258" r:id="rId6"/>
    <p:sldId id="259" r:id="rId7"/>
    <p:sldId id="264" r:id="rId8"/>
    <p:sldId id="260" r:id="rId9"/>
    <p:sldId id="265" r:id="rId10"/>
    <p:sldId id="266" r:id="rId11"/>
    <p:sldId id="261" r:id="rId12"/>
    <p:sldId id="262" r:id="rId13"/>
  </p:sldIdLst>
  <p:sldSz cx="14630400" cy="8229600"/>
  <p:notesSz cx="8229600" cy="146304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erriweather" panose="020B0604020202020204" charset="0"/>
      <p:regular r:id="rId20"/>
      <p:bold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6D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40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1161825" y="661597"/>
            <a:ext cx="7709809" cy="1473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36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Inheritance in Object-Oriented Programming</a:t>
            </a:r>
            <a:endParaRPr lang="en-US" sz="3600" b="1" dirty="0"/>
          </a:p>
        </p:txBody>
      </p:sp>
      <p:sp>
        <p:nvSpPr>
          <p:cNvPr id="4" name="Text 1"/>
          <p:cNvSpPr/>
          <p:nvPr/>
        </p:nvSpPr>
        <p:spPr bwMode="auto">
          <a:xfrm>
            <a:off x="1161826" y="2624869"/>
            <a:ext cx="7709808" cy="2216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  <a:latin typeface="Noto Sans TC"/>
                <a:ea typeface="Noto Sans TC"/>
                <a:cs typeface="Noto Sans TC"/>
              </a:rPr>
              <a:t>Course Title : </a:t>
            </a:r>
            <a:r>
              <a:rPr lang="en-US" sz="2400" b="1" i="1" dirty="0">
                <a:solidFill>
                  <a:schemeClr val="bg1"/>
                </a:solidFill>
              </a:rPr>
              <a:t>Object Oriented Programming</a:t>
            </a:r>
            <a:br>
              <a:rPr lang="en-US" sz="2400" b="1" dirty="0">
                <a:solidFill>
                  <a:schemeClr val="bg1"/>
                </a:solidFill>
                <a:latin typeface="Noto Sans TC"/>
                <a:ea typeface="Noto Sans TC"/>
                <a:cs typeface="Noto Sans TC"/>
              </a:rPr>
            </a:br>
            <a:r>
              <a:rPr lang="en-US" sz="2400" b="1" dirty="0">
                <a:solidFill>
                  <a:schemeClr val="bg1"/>
                </a:solidFill>
                <a:latin typeface="Noto Sans TC"/>
                <a:ea typeface="Noto Sans TC"/>
                <a:cs typeface="Noto Sans TC"/>
              </a:rPr>
              <a:t>Course Code : CSE 221</a:t>
            </a:r>
            <a:br>
              <a:rPr lang="en-US" sz="2400" b="1" dirty="0">
                <a:solidFill>
                  <a:schemeClr val="bg1"/>
                </a:solidFill>
                <a:latin typeface="Noto Sans TC"/>
                <a:ea typeface="Noto Sans TC"/>
                <a:cs typeface="Noto Sans TC"/>
              </a:rPr>
            </a:br>
            <a:r>
              <a:rPr lang="en-US" sz="2400" b="1" dirty="0">
                <a:solidFill>
                  <a:schemeClr val="bg1"/>
                </a:solidFill>
                <a:latin typeface="Noto Sans TC"/>
                <a:ea typeface="Noto Sans TC"/>
                <a:cs typeface="Noto Sans TC"/>
              </a:rPr>
              <a:t>Program : B.sc in Computer Science and Engineering</a:t>
            </a:r>
            <a:br>
              <a:rPr lang="en-US" sz="2400" b="1" dirty="0">
                <a:solidFill>
                  <a:schemeClr val="bg1"/>
                </a:solidFill>
                <a:latin typeface="Noto Sans TC"/>
                <a:ea typeface="Noto Sans TC"/>
                <a:cs typeface="Noto Sans TC"/>
              </a:rPr>
            </a:br>
            <a:r>
              <a:rPr lang="en-US" sz="2400" b="1" dirty="0">
                <a:solidFill>
                  <a:schemeClr val="bg1"/>
                </a:solidFill>
                <a:latin typeface="Noto Sans TC"/>
                <a:ea typeface="Noto Sans TC"/>
                <a:cs typeface="Noto Sans TC"/>
              </a:rPr>
              <a:t>Faculty : Faculty of Science and Information Technology</a:t>
            </a:r>
            <a:br>
              <a:rPr lang="en-US" sz="2400" b="1" dirty="0">
                <a:solidFill>
                  <a:schemeClr val="bg1"/>
                </a:solidFill>
                <a:latin typeface="Noto Sans TC"/>
                <a:ea typeface="Noto Sans TC"/>
                <a:cs typeface="Noto Sans TC"/>
              </a:rPr>
            </a:br>
            <a:r>
              <a:rPr lang="en-US" sz="2400" b="1" dirty="0">
                <a:solidFill>
                  <a:schemeClr val="bg1"/>
                </a:solidFill>
                <a:latin typeface="Noto Sans TC"/>
                <a:ea typeface="Noto Sans TC"/>
                <a:cs typeface="Noto Sans TC"/>
              </a:rPr>
              <a:t>Semester : Fall 2024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 bwMode="auto">
          <a:xfrm>
            <a:off x="1161826" y="4882017"/>
            <a:ext cx="7460470" cy="269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lang="en-US" sz="2800" b="1" u="sng" dirty="0">
                <a:solidFill>
                  <a:schemeClr val="bg1"/>
                </a:solidFill>
                <a:latin typeface="Noto Sans TC Bold"/>
                <a:ea typeface="Noto Sans TC Bold"/>
                <a:cs typeface="Noto Sans TC Bold"/>
              </a:rPr>
              <a:t>Present To:</a:t>
            </a:r>
            <a:endParaRPr sz="2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b="1" dirty="0" err="1">
                <a:solidFill>
                  <a:schemeClr val="bg1"/>
                </a:solidFill>
                <a:latin typeface="Noto Sans TC Bold"/>
                <a:ea typeface="Noto Sans TC Bold"/>
                <a:cs typeface="Noto Sans TC Bold"/>
              </a:rPr>
              <a:t>Hasnur</a:t>
            </a:r>
            <a:r>
              <a:rPr lang="en-US" sz="2400" b="1" dirty="0">
                <a:solidFill>
                  <a:schemeClr val="bg1"/>
                </a:solidFill>
                <a:latin typeface="Noto Sans TC Bold"/>
                <a:ea typeface="Noto Sans TC Bold"/>
                <a:cs typeface="Noto Sans TC Bold"/>
              </a:rPr>
              <a:t> Jahan</a:t>
            </a:r>
            <a:endParaRPr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Lecturer</a:t>
            </a:r>
            <a:endParaRPr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  <a:latin typeface="Noto Sans TC Bold"/>
                <a:ea typeface="Noto Sans TC Bold"/>
                <a:cs typeface="Noto Sans TC Bold"/>
              </a:rPr>
              <a:t>Department of CSE</a:t>
            </a:r>
            <a:endParaRPr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  <a:latin typeface="Noto Sans TC Bold"/>
                <a:ea typeface="Noto Sans TC Bold"/>
                <a:cs typeface="Noto Sans TC Bold"/>
              </a:rPr>
              <a:t>Daffodil International University</a:t>
            </a:r>
            <a:endParaRPr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CD8E-CBA8-44AB-C7DB-22D80311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77" y="2333538"/>
            <a:ext cx="5818910" cy="4649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A896A-2CFA-7726-9113-362AB55452C2}"/>
              </a:ext>
            </a:extLst>
          </p:cNvPr>
          <p:cNvSpPr txBox="1"/>
          <p:nvPr/>
        </p:nvSpPr>
        <p:spPr>
          <a:xfrm>
            <a:off x="9360131" y="826876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2"/>
                </a:solidFill>
              </a:rPr>
              <a:t>multiple inheritance</a:t>
            </a:r>
            <a:endParaRPr lang="en-US" sz="3600" u="sng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B46E1-E559-4588-F0BD-0B249F8F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2" y="2333538"/>
            <a:ext cx="6684818" cy="4649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3B1A9-A302-DCC5-9086-717B4A54F91A}"/>
              </a:ext>
            </a:extLst>
          </p:cNvPr>
          <p:cNvSpPr txBox="1"/>
          <p:nvPr/>
        </p:nvSpPr>
        <p:spPr>
          <a:xfrm>
            <a:off x="1770611" y="826876"/>
            <a:ext cx="5662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u="sng" dirty="0">
                <a:solidFill>
                  <a:schemeClr val="bg2"/>
                </a:solidFill>
              </a:rPr>
              <a:t>Single Inheritance</a:t>
            </a:r>
          </a:p>
        </p:txBody>
      </p:sp>
    </p:spTree>
    <p:extLst>
      <p:ext uri="{BB962C8B-B14F-4D97-AF65-F5344CB8AC3E}">
        <p14:creationId xmlns:p14="http://schemas.microsoft.com/office/powerpoint/2010/main" val="16781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198" y="985837"/>
            <a:ext cx="698063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u="sng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Benefits of Inheritance</a:t>
            </a:r>
            <a:endParaRPr lang="en-US" sz="4850" b="1" u="sng" dirty="0"/>
          </a:p>
        </p:txBody>
      </p:sp>
      <p:sp>
        <p:nvSpPr>
          <p:cNvPr id="4" name="Shape 1"/>
          <p:cNvSpPr/>
          <p:nvPr/>
        </p:nvSpPr>
        <p:spPr>
          <a:xfrm>
            <a:off x="6350198" y="2127290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2389346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Reusing Code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255" y="2922865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Saves time and effort by reusing code.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127290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2389346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Structure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443924" y="2922865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Organizes code into a hierarchy, making it easy to understand.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4616172"/>
            <a:ext cx="3584853" cy="2627590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255" y="4878229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Flexible Behavior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255" y="5411748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Supports polymorphism for unique behavior.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4616172"/>
            <a:ext cx="3584853" cy="2627590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43924" y="4878229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on the Big Picture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43924" y="5797272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Simplifies code by focusing on high-level concepts.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F8D477-1B16-4CD0-A82A-4D1192CF5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0262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78192" y="3415553"/>
            <a:ext cx="6228678" cy="1398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7200" dirty="0">
                <a:solidFill>
                  <a:srgbClr val="F5F0F0"/>
                </a:solidFill>
                <a:latin typeface="Arial Black" panose="020B0A04020102020204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7200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D746A-C125-43F2-98AD-4ACD43E7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02" y="1406318"/>
            <a:ext cx="4593515" cy="55678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D84D11-D947-472F-97DF-9191CB288BC9}"/>
              </a:ext>
            </a:extLst>
          </p:cNvPr>
          <p:cNvSpPr/>
          <p:nvPr/>
        </p:nvSpPr>
        <p:spPr>
          <a:xfrm>
            <a:off x="6422314" y="2493283"/>
            <a:ext cx="8530815" cy="3709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i="1" dirty="0">
                <a:solidFill>
                  <a:schemeClr val="bg1"/>
                </a:solidFill>
              </a:rPr>
              <a:t>Abrar </a:t>
            </a:r>
            <a:r>
              <a:rPr lang="en-US" sz="3200" i="1" dirty="0" err="1">
                <a:solidFill>
                  <a:schemeClr val="bg1"/>
                </a:solidFill>
              </a:rPr>
              <a:t>Hasnat</a:t>
            </a:r>
            <a:r>
              <a:rPr lang="en-US" sz="3200" i="1" dirty="0">
                <a:solidFill>
                  <a:schemeClr val="bg1"/>
                </a:solidFill>
              </a:rPr>
              <a:t> (0242310005101269)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i="1" dirty="0">
                <a:solidFill>
                  <a:schemeClr val="bg1"/>
                </a:solidFill>
              </a:rPr>
              <a:t>Md Khaled Hasan (0242310005101262)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i="1" dirty="0">
                <a:solidFill>
                  <a:schemeClr val="bg1"/>
                </a:solidFill>
              </a:rPr>
              <a:t>MD. </a:t>
            </a:r>
            <a:r>
              <a:rPr lang="en-US" sz="3200" i="1" dirty="0" err="1">
                <a:solidFill>
                  <a:schemeClr val="bg1"/>
                </a:solidFill>
              </a:rPr>
              <a:t>Biltu</a:t>
            </a:r>
            <a:r>
              <a:rPr lang="en-US" sz="3200" i="1" dirty="0">
                <a:solidFill>
                  <a:schemeClr val="bg1"/>
                </a:solidFill>
              </a:rPr>
              <a:t> </a:t>
            </a:r>
            <a:r>
              <a:rPr lang="en-US" sz="3200" i="1" dirty="0" err="1">
                <a:solidFill>
                  <a:schemeClr val="bg1"/>
                </a:solidFill>
              </a:rPr>
              <a:t>Hossen</a:t>
            </a:r>
            <a:r>
              <a:rPr lang="en-US" sz="3200" i="1" dirty="0">
                <a:solidFill>
                  <a:schemeClr val="bg1"/>
                </a:solidFill>
              </a:rPr>
              <a:t> (0242310005101471)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i="1" dirty="0" err="1">
                <a:solidFill>
                  <a:schemeClr val="bg1"/>
                </a:solidFill>
              </a:rPr>
              <a:t>Nayem</a:t>
            </a:r>
            <a:r>
              <a:rPr lang="en-US" sz="3200" i="1" dirty="0">
                <a:solidFill>
                  <a:schemeClr val="bg1"/>
                </a:solidFill>
              </a:rPr>
              <a:t> Bin </a:t>
            </a:r>
            <a:r>
              <a:rPr lang="en-US" sz="3200" i="1" dirty="0" err="1">
                <a:solidFill>
                  <a:schemeClr val="bg1"/>
                </a:solidFill>
              </a:rPr>
              <a:t>Newas</a:t>
            </a:r>
            <a:r>
              <a:rPr lang="en-US" sz="3200" i="1" dirty="0">
                <a:solidFill>
                  <a:schemeClr val="bg1"/>
                </a:solidFill>
              </a:rPr>
              <a:t> (0242310005101521)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i="1" dirty="0">
                <a:solidFill>
                  <a:schemeClr val="bg1"/>
                </a:solidFill>
              </a:rPr>
              <a:t>Anika Anjum </a:t>
            </a:r>
            <a:r>
              <a:rPr lang="en-US" sz="3200" i="1" dirty="0" err="1">
                <a:solidFill>
                  <a:schemeClr val="bg1"/>
                </a:solidFill>
              </a:rPr>
              <a:t>Reya</a:t>
            </a:r>
            <a:r>
              <a:rPr lang="en-US" sz="3200" i="1" dirty="0">
                <a:solidFill>
                  <a:schemeClr val="bg1"/>
                </a:solidFill>
              </a:rPr>
              <a:t> (0242310005101733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00924E-52AF-4333-9F0A-0360A164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1" cy="822960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3D9CB623-C2F6-45A0-BE21-0094D059383A}"/>
              </a:ext>
            </a:extLst>
          </p:cNvPr>
          <p:cNvSpPr/>
          <p:nvPr/>
        </p:nvSpPr>
        <p:spPr bwMode="auto">
          <a:xfrm>
            <a:off x="7315200" y="1156449"/>
            <a:ext cx="6562165" cy="1240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6600" b="1" u="sng" dirty="0">
                <a:solidFill>
                  <a:schemeClr val="bg1"/>
                </a:solidFill>
              </a:rPr>
              <a:t>Team Members</a:t>
            </a:r>
            <a:endParaRPr lang="en-US" sz="115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6615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960618" y="1770449"/>
            <a:ext cx="7416403" cy="467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4000" b="1" dirty="0">
                <a:solidFill>
                  <a:schemeClr val="bg1"/>
                </a:solidFill>
              </a:rPr>
              <a:t>What is Inheritance?</a:t>
            </a:r>
          </a:p>
          <a:p>
            <a:pPr marL="0" indent="0">
              <a:lnSpc>
                <a:spcPts val="3100"/>
              </a:lnSpc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algn="just">
              <a:lnSpc>
                <a:spcPts val="3100"/>
              </a:lnSpc>
            </a:pPr>
            <a:r>
              <a:rPr lang="en-US" sz="2400" b="1" dirty="0">
                <a:solidFill>
                  <a:srgbClr val="00B050"/>
                </a:solidFill>
              </a:rPr>
              <a:t>Inheritance is a core concept in Object-Oriented Programming (OOP) where a new class (subclass) derives properties and behaviors from an existing class (superclass).</a:t>
            </a:r>
            <a:r>
              <a:rPr lang="en-US" sz="20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It enables code reuse and establishes a hierarchy between classes. This relationship allows child classes to extend or modify the functionality of the parent class.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5BF90C-D086-C367-6DC6-855760221C5F}"/>
              </a:ext>
            </a:extLst>
          </p:cNvPr>
          <p:cNvSpPr txBox="1"/>
          <p:nvPr/>
        </p:nvSpPr>
        <p:spPr>
          <a:xfrm>
            <a:off x="482137" y="2802208"/>
            <a:ext cx="141482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Code Reusability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Inherited attributes and methods reduce redundancy, allowing new classes to build on existing ones without rewriting code.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Hierarchical Structure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Enables a logical organization where classes are arranged in levels, reflecting real-world relationships and dependencies.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Polymorphism</a:t>
            </a:r>
            <a:r>
              <a:rPr lang="en-US" sz="2400" u="sng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Allows different classes to be treated as instances of a parent class, enabling flexibility in handling different objects with a common interface.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11317-2136-9B73-DE19-B852E1A3FDE9}"/>
              </a:ext>
            </a:extLst>
          </p:cNvPr>
          <p:cNvSpPr txBox="1"/>
          <p:nvPr/>
        </p:nvSpPr>
        <p:spPr>
          <a:xfrm>
            <a:off x="3223872" y="1114026"/>
            <a:ext cx="97821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</a:rPr>
              <a:t>Role of Inheritance in Hierarchies</a:t>
            </a:r>
            <a:endParaRPr lang="en-US" sz="4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21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168" y="607695"/>
            <a:ext cx="7601664" cy="1377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u="sng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Superclass and Subclass Relationships</a:t>
            </a:r>
            <a:endParaRPr lang="en-US" sz="4300" b="1" u="sng" dirty="0"/>
          </a:p>
        </p:txBody>
      </p:sp>
      <p:sp>
        <p:nvSpPr>
          <p:cNvPr id="4" name="Shape 1"/>
          <p:cNvSpPr/>
          <p:nvPr/>
        </p:nvSpPr>
        <p:spPr>
          <a:xfrm>
            <a:off x="1101684" y="2563178"/>
            <a:ext cx="45719" cy="4195406"/>
          </a:xfrm>
          <a:prstGeom prst="roundRect">
            <a:avLst>
              <a:gd name="adj" fmla="val 303639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319093" y="2795826"/>
            <a:ext cx="771168" cy="30480"/>
          </a:xfrm>
          <a:prstGeom prst="roundRect">
            <a:avLst>
              <a:gd name="adj" fmla="val 303639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853797" y="2563178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938" y="2645807"/>
            <a:ext cx="14537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3623" y="2535555"/>
            <a:ext cx="2754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u="sng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Superclass</a:t>
            </a:r>
            <a:endParaRPr lang="en-US" sz="2150" u="sng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313623" y="3011924"/>
            <a:ext cx="6059210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parent class, or base class, provides common features for its children.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093" y="4638080"/>
            <a:ext cx="771168" cy="30480"/>
          </a:xfrm>
          <a:prstGeom prst="roundRect">
            <a:avLst>
              <a:gd name="adj" fmla="val 303639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853797" y="4405432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2863" y="4488061"/>
            <a:ext cx="19764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3623" y="4377809"/>
            <a:ext cx="2754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u="sng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Subclass</a:t>
            </a:r>
            <a:endParaRPr lang="en-US" sz="2150" u="sng" dirty="0"/>
          </a:p>
        </p:txBody>
      </p:sp>
      <p:sp>
        <p:nvSpPr>
          <p:cNvPr id="14" name="Text 11"/>
          <p:cNvSpPr/>
          <p:nvPr/>
        </p:nvSpPr>
        <p:spPr>
          <a:xfrm>
            <a:off x="2313623" y="4854178"/>
            <a:ext cx="6059210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child class, or derived class, receives features from the parent and can add its own.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093" y="6480334"/>
            <a:ext cx="771168" cy="30480"/>
          </a:xfrm>
          <a:prstGeom prst="roundRect">
            <a:avLst>
              <a:gd name="adj" fmla="val 303639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853797" y="6247686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9174" y="6330315"/>
            <a:ext cx="18502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3623" y="6220063"/>
            <a:ext cx="36102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u="sng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Hierarchical Relationships</a:t>
            </a:r>
            <a:endParaRPr lang="en-US" sz="2150" u="sng" dirty="0"/>
          </a:p>
        </p:txBody>
      </p:sp>
      <p:sp>
        <p:nvSpPr>
          <p:cNvPr id="19" name="Text 16"/>
          <p:cNvSpPr/>
          <p:nvPr/>
        </p:nvSpPr>
        <p:spPr>
          <a:xfrm>
            <a:off x="2313623" y="6696432"/>
            <a:ext cx="6059210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Inheritance creates a tree-like structure, where subclasses can inherit from other subclasses.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98658"/>
            <a:ext cx="1082313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u="sng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Inheriting Attributes and Behaviors</a:t>
            </a:r>
            <a:endParaRPr lang="en-US" sz="4850" b="1" u="sng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2312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Attribute Inheritance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168717" y="459462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Subclasses get attributes from their parent class.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6927"/>
            <a:ext cx="320933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Behavior Inheritance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49093" y="461706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Subclasses get methods from their parent class.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 Overriding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225599" y="447941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Subclasses can change how inherited methods work.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DE8AF-07B6-B9D9-00C0-2AFBFC3D0A83}"/>
              </a:ext>
            </a:extLst>
          </p:cNvPr>
          <p:cNvSpPr txBox="1"/>
          <p:nvPr/>
        </p:nvSpPr>
        <p:spPr>
          <a:xfrm>
            <a:off x="378308" y="781184"/>
            <a:ext cx="10357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bg2"/>
                </a:solidFill>
              </a:rPr>
              <a:t>Parent Class and Child Class Relationship</a:t>
            </a:r>
          </a:p>
          <a:p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A child class inherits attributes and methods from a parent class, enabling code reuse and logical structuring.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14EC28-50F4-706F-50E2-E4D8B9BE3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37" y="2140803"/>
            <a:ext cx="17748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Example Code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 Unicode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31055-C588-EA18-C8CD-988C53B7DAC3}"/>
              </a:ext>
            </a:extLst>
          </p:cNvPr>
          <p:cNvSpPr txBox="1"/>
          <p:nvPr/>
        </p:nvSpPr>
        <p:spPr>
          <a:xfrm>
            <a:off x="415637" y="2854091"/>
            <a:ext cx="7315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Parent Class</a:t>
            </a:r>
          </a:p>
          <a:p>
            <a:r>
              <a:rPr lang="en-US" dirty="0">
                <a:solidFill>
                  <a:schemeClr val="bg2"/>
                </a:solidFill>
              </a:rPr>
              <a:t>class </a:t>
            </a:r>
            <a:r>
              <a:rPr lang="en-US" dirty="0">
                <a:solidFill>
                  <a:srgbClr val="00B0F0"/>
                </a:solidFill>
              </a:rPr>
              <a:t>Shape</a:t>
            </a:r>
            <a:r>
              <a:rPr lang="en-US" dirty="0">
                <a:solidFill>
                  <a:schemeClr val="bg2"/>
                </a:solidFill>
              </a:rPr>
              <a:t> {</a:t>
            </a:r>
          </a:p>
          <a:p>
            <a:r>
              <a:rPr lang="en-US" dirty="0">
                <a:solidFill>
                  <a:schemeClr val="bg2"/>
                </a:solidFill>
              </a:rPr>
              <a:t>    String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chemeClr val="bg2"/>
                </a:solidFill>
              </a:rPr>
              <a:t>;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   void </a:t>
            </a:r>
            <a:r>
              <a:rPr lang="en-US" dirty="0">
                <a:solidFill>
                  <a:srgbClr val="00B0F0"/>
                </a:solidFill>
              </a:rPr>
              <a:t>draw</a:t>
            </a:r>
            <a:r>
              <a:rPr lang="en-US" dirty="0">
                <a:solidFill>
                  <a:schemeClr val="bg2"/>
                </a:solidFill>
              </a:rPr>
              <a:t>() {</a:t>
            </a:r>
          </a:p>
          <a:p>
            <a:r>
              <a:rPr lang="en-US" dirty="0">
                <a:solidFill>
                  <a:srgbClr val="FF0000"/>
                </a:solidFill>
              </a:rPr>
              <a:t>        </a:t>
            </a:r>
            <a:r>
              <a:rPr lang="en-US" dirty="0" err="1">
                <a:solidFill>
                  <a:srgbClr val="FF0000"/>
                </a:solidFill>
              </a:rPr>
              <a:t>System.out.println</a:t>
            </a:r>
            <a:r>
              <a:rPr lang="en-US" dirty="0">
                <a:solidFill>
                  <a:srgbClr val="FF0000"/>
                </a:solidFill>
              </a:rPr>
              <a:t>("Drawing a " + color + " shape.");</a:t>
            </a:r>
          </a:p>
          <a:p>
            <a:r>
              <a:rPr lang="en-US" dirty="0">
                <a:solidFill>
                  <a:schemeClr val="bg2"/>
                </a:solidFill>
              </a:rPr>
              <a:t>    }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Child Class</a:t>
            </a:r>
          </a:p>
          <a:p>
            <a:r>
              <a:rPr lang="en-US" dirty="0">
                <a:solidFill>
                  <a:schemeClr val="bg2"/>
                </a:solidFill>
              </a:rPr>
              <a:t>class </a:t>
            </a:r>
            <a:r>
              <a:rPr lang="en-US" dirty="0">
                <a:solidFill>
                  <a:srgbClr val="00B0F0"/>
                </a:solidFill>
              </a:rPr>
              <a:t>Circle</a:t>
            </a:r>
            <a:r>
              <a:rPr lang="en-US" dirty="0">
                <a:solidFill>
                  <a:schemeClr val="bg2"/>
                </a:solidFill>
              </a:rPr>
              <a:t> extends </a:t>
            </a:r>
            <a:r>
              <a:rPr lang="en-US" dirty="0">
                <a:solidFill>
                  <a:srgbClr val="00B0F0"/>
                </a:solidFill>
              </a:rPr>
              <a:t>Shape</a:t>
            </a:r>
            <a:r>
              <a:rPr lang="en-US" dirty="0">
                <a:solidFill>
                  <a:schemeClr val="bg2"/>
                </a:solidFill>
              </a:rPr>
              <a:t> {</a:t>
            </a:r>
          </a:p>
          <a:p>
            <a:r>
              <a:rPr lang="en-US" dirty="0">
                <a:solidFill>
                  <a:schemeClr val="bg2"/>
                </a:solidFill>
              </a:rPr>
              <a:t>    double </a:t>
            </a:r>
            <a:r>
              <a:rPr lang="en-US" dirty="0">
                <a:solidFill>
                  <a:srgbClr val="00B050"/>
                </a:solidFill>
              </a:rPr>
              <a:t>radius</a:t>
            </a:r>
            <a:r>
              <a:rPr lang="en-US" dirty="0">
                <a:solidFill>
                  <a:schemeClr val="bg2"/>
                </a:solidFill>
              </a:rPr>
              <a:t>;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    void </a:t>
            </a:r>
            <a:r>
              <a:rPr lang="en-US" dirty="0" err="1">
                <a:solidFill>
                  <a:srgbClr val="00B0F0"/>
                </a:solidFill>
              </a:rPr>
              <a:t>calculateArea</a:t>
            </a:r>
            <a:r>
              <a:rPr lang="en-US" dirty="0">
                <a:solidFill>
                  <a:schemeClr val="bg2"/>
                </a:solidFill>
              </a:rPr>
              <a:t>() {</a:t>
            </a:r>
          </a:p>
          <a:p>
            <a:r>
              <a:rPr lang="en-US" dirty="0">
                <a:solidFill>
                  <a:schemeClr val="bg2"/>
                </a:solidFill>
              </a:rPr>
              <a:t>        double </a:t>
            </a:r>
            <a:r>
              <a:rPr lang="en-US" dirty="0">
                <a:solidFill>
                  <a:srgbClr val="00B050"/>
                </a:solidFill>
              </a:rPr>
              <a:t>area</a:t>
            </a:r>
            <a:r>
              <a:rPr lang="en-US" dirty="0">
                <a:solidFill>
                  <a:schemeClr val="bg2"/>
                </a:solidFill>
              </a:rPr>
              <a:t> = </a:t>
            </a:r>
            <a:r>
              <a:rPr lang="en-US" dirty="0" err="1">
                <a:solidFill>
                  <a:schemeClr val="bg2"/>
                </a:solidFill>
              </a:rPr>
              <a:t>Math.PI</a:t>
            </a:r>
            <a:r>
              <a:rPr lang="en-US" dirty="0">
                <a:solidFill>
                  <a:schemeClr val="bg2"/>
                </a:solidFill>
              </a:rPr>
              <a:t> * radius * radius;</a:t>
            </a:r>
          </a:p>
          <a:p>
            <a:r>
              <a:rPr lang="en-US" dirty="0">
                <a:solidFill>
                  <a:srgbClr val="FF0000"/>
                </a:solidFill>
              </a:rPr>
              <a:t>        </a:t>
            </a:r>
            <a:r>
              <a:rPr lang="en-US" dirty="0" err="1">
                <a:solidFill>
                  <a:srgbClr val="FF0000"/>
                </a:solidFill>
              </a:rPr>
              <a:t>System.out.println</a:t>
            </a:r>
            <a:r>
              <a:rPr lang="en-US" dirty="0">
                <a:solidFill>
                  <a:srgbClr val="FF0000"/>
                </a:solidFill>
              </a:rPr>
              <a:t>("Area of the circle: " + area);</a:t>
            </a:r>
          </a:p>
          <a:p>
            <a:r>
              <a:rPr lang="en-US" dirty="0">
                <a:solidFill>
                  <a:schemeClr val="bg2"/>
                </a:solidFill>
              </a:rPr>
              <a:t>    }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9FA626-52AB-F595-EB28-F3DD5FED385B}"/>
              </a:ext>
            </a:extLst>
          </p:cNvPr>
          <p:cNvSpPr txBox="1"/>
          <p:nvPr/>
        </p:nvSpPr>
        <p:spPr>
          <a:xfrm>
            <a:off x="8429105" y="2827634"/>
            <a:ext cx="588541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Usage</a:t>
            </a:r>
          </a:p>
          <a:p>
            <a:r>
              <a:rPr lang="en-US" dirty="0">
                <a:solidFill>
                  <a:schemeClr val="bg2"/>
                </a:solidFill>
              </a:rPr>
              <a:t>public class </a:t>
            </a:r>
            <a:r>
              <a:rPr lang="en-US" dirty="0">
                <a:solidFill>
                  <a:srgbClr val="00B0F0"/>
                </a:solidFill>
              </a:rPr>
              <a:t>Main</a:t>
            </a:r>
            <a:r>
              <a:rPr lang="en-US" dirty="0">
                <a:solidFill>
                  <a:schemeClr val="bg2"/>
                </a:solidFill>
              </a:rPr>
              <a:t> {</a:t>
            </a:r>
          </a:p>
          <a:p>
            <a:r>
              <a:rPr lang="en-US" dirty="0">
                <a:solidFill>
                  <a:schemeClr val="bg2"/>
                </a:solidFill>
              </a:rPr>
              <a:t>    public static void </a:t>
            </a:r>
            <a:r>
              <a:rPr lang="en-US" dirty="0">
                <a:solidFill>
                  <a:srgbClr val="00B0F0"/>
                </a:solidFill>
              </a:rPr>
              <a:t>main</a:t>
            </a:r>
            <a:r>
              <a:rPr lang="en-US" dirty="0">
                <a:solidFill>
                  <a:schemeClr val="bg2"/>
                </a:solidFill>
              </a:rPr>
              <a:t>(String[] </a:t>
            </a:r>
            <a:r>
              <a:rPr lang="en-US" dirty="0" err="1">
                <a:solidFill>
                  <a:schemeClr val="bg2"/>
                </a:solidFill>
              </a:rPr>
              <a:t>args</a:t>
            </a:r>
            <a:r>
              <a:rPr lang="en-US" dirty="0">
                <a:solidFill>
                  <a:schemeClr val="bg2"/>
                </a:solidFill>
              </a:rPr>
              <a:t>) {</a:t>
            </a:r>
          </a:p>
          <a:p>
            <a:r>
              <a:rPr lang="en-US" dirty="0">
                <a:solidFill>
                  <a:srgbClr val="0070C0"/>
                </a:solidFill>
              </a:rPr>
              <a:t>        Circle </a:t>
            </a:r>
            <a:r>
              <a:rPr lang="en-US" dirty="0" err="1">
                <a:solidFill>
                  <a:srgbClr val="0070C0"/>
                </a:solidFill>
              </a:rPr>
              <a:t>circle</a:t>
            </a:r>
            <a:r>
              <a:rPr lang="en-US" dirty="0">
                <a:solidFill>
                  <a:srgbClr val="0070C0"/>
                </a:solidFill>
              </a:rPr>
              <a:t> = new Circle();</a:t>
            </a:r>
          </a:p>
          <a:p>
            <a:r>
              <a:rPr lang="en-US" dirty="0">
                <a:solidFill>
                  <a:schemeClr val="bg2"/>
                </a:solidFill>
              </a:rPr>
              <a:t>        </a:t>
            </a:r>
            <a:r>
              <a:rPr lang="en-US" dirty="0" err="1">
                <a:solidFill>
                  <a:schemeClr val="bg2"/>
                </a:solidFill>
              </a:rPr>
              <a:t>circle.color</a:t>
            </a:r>
            <a:r>
              <a:rPr lang="en-US" dirty="0">
                <a:solidFill>
                  <a:schemeClr val="bg2"/>
                </a:solidFill>
              </a:rPr>
              <a:t> = "red";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Inherited attribute</a:t>
            </a:r>
          </a:p>
          <a:p>
            <a:r>
              <a:rPr lang="en-US" dirty="0">
                <a:solidFill>
                  <a:schemeClr val="bg2"/>
                </a:solidFill>
              </a:rPr>
              <a:t>        </a:t>
            </a:r>
            <a:r>
              <a:rPr lang="en-US" dirty="0" err="1">
                <a:solidFill>
                  <a:schemeClr val="bg2"/>
                </a:solidFill>
              </a:rPr>
              <a:t>circle.radius</a:t>
            </a:r>
            <a:r>
              <a:rPr lang="en-US" dirty="0">
                <a:solidFill>
                  <a:schemeClr val="bg2"/>
                </a:solidFill>
              </a:rPr>
              <a:t> = 5.0;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Child-specific attribute</a:t>
            </a:r>
          </a:p>
          <a:p>
            <a:r>
              <a:rPr lang="en-US" dirty="0">
                <a:solidFill>
                  <a:schemeClr val="bg2"/>
                </a:solidFill>
              </a:rPr>
              <a:t>        </a:t>
            </a:r>
            <a:r>
              <a:rPr lang="en-US" dirty="0" err="1">
                <a:solidFill>
                  <a:schemeClr val="bg2"/>
                </a:solidFill>
              </a:rPr>
              <a:t>circle.draw</a:t>
            </a:r>
            <a:r>
              <a:rPr lang="en-US" dirty="0">
                <a:solidFill>
                  <a:schemeClr val="bg2"/>
                </a:solidFill>
              </a:rPr>
              <a:t>();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Inherited method</a:t>
            </a:r>
          </a:p>
          <a:p>
            <a:r>
              <a:rPr lang="en-US" dirty="0">
                <a:solidFill>
                  <a:schemeClr val="bg2"/>
                </a:solidFill>
              </a:rPr>
              <a:t>        </a:t>
            </a:r>
            <a:r>
              <a:rPr lang="en-US" dirty="0" err="1">
                <a:solidFill>
                  <a:schemeClr val="bg2"/>
                </a:solidFill>
              </a:rPr>
              <a:t>circle.calculateArea</a:t>
            </a:r>
            <a:r>
              <a:rPr lang="en-US" dirty="0">
                <a:solidFill>
                  <a:schemeClr val="bg2"/>
                </a:solidFill>
              </a:rPr>
              <a:t>();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Child-specific method</a:t>
            </a:r>
          </a:p>
          <a:p>
            <a:r>
              <a:rPr lang="en-US" dirty="0">
                <a:solidFill>
                  <a:schemeClr val="bg2"/>
                </a:solidFill>
              </a:rPr>
              <a:t>    }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15183-5B34-485D-D02F-ABFB961AF8B3}"/>
              </a:ext>
            </a:extLst>
          </p:cNvPr>
          <p:cNvCxnSpPr>
            <a:cxnSpLocks/>
          </p:cNvCxnSpPr>
          <p:nvPr/>
        </p:nvCxnSpPr>
        <p:spPr>
          <a:xfrm>
            <a:off x="7863840" y="2510135"/>
            <a:ext cx="0" cy="459127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3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198" y="84665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000" b="1" u="sng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Single Inheritance vs. Multiple Inheritance</a:t>
            </a:r>
            <a:endParaRPr lang="en-US" sz="4000" b="1" u="sng" dirty="0"/>
          </a:p>
        </p:txBody>
      </p:sp>
      <p:sp>
        <p:nvSpPr>
          <p:cNvPr id="4" name="Shape 1"/>
          <p:cNvSpPr/>
          <p:nvPr/>
        </p:nvSpPr>
        <p:spPr>
          <a:xfrm>
            <a:off x="6350198" y="303704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6413" y="3129558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323" y="3037046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Single Inheritance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323" y="3956090"/>
            <a:ext cx="27827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subclass inherits from one superclass.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03704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8793" y="3129558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0983992" y="3037046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Inheritance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983992" y="3956090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subclass inherits from multiple superclasses.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566499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4149" y="5757505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323" y="56649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Language Support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323" y="6198513"/>
            <a:ext cx="661427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Some languages, like Java, only support single inheritance, while others, like C++, allow for both single and multiple inheritance.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DED29-245E-4D7B-8D49-E9F57595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3" y="0"/>
            <a:ext cx="530669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533489-3D3D-746D-FD3B-50A062773E5D}"/>
              </a:ext>
            </a:extLst>
          </p:cNvPr>
          <p:cNvSpPr txBox="1"/>
          <p:nvPr/>
        </p:nvSpPr>
        <p:spPr>
          <a:xfrm>
            <a:off x="299259" y="1846624"/>
            <a:ext cx="73152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Parent Class</a:t>
            </a:r>
          </a:p>
          <a:p>
            <a:r>
              <a:rPr lang="en-US" sz="1400" dirty="0">
                <a:solidFill>
                  <a:schemeClr val="bg2"/>
                </a:solidFill>
              </a:rPr>
              <a:t>class </a:t>
            </a:r>
            <a:r>
              <a:rPr lang="en-US" sz="1400" dirty="0">
                <a:solidFill>
                  <a:schemeClr val="accent1"/>
                </a:solidFill>
              </a:rPr>
              <a:t>Vehicle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String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brand</a:t>
            </a:r>
            <a:r>
              <a:rPr lang="en-US" sz="1400" dirty="0">
                <a:solidFill>
                  <a:schemeClr val="bg2"/>
                </a:solidFill>
              </a:rPr>
              <a:t> = "Toyota";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void </a:t>
            </a:r>
            <a:r>
              <a:rPr lang="en-US" sz="1400" dirty="0">
                <a:solidFill>
                  <a:schemeClr val="accent6"/>
                </a:solidFill>
              </a:rPr>
              <a:t>drive</a:t>
            </a:r>
            <a:r>
              <a:rPr lang="en-US" sz="1400" dirty="0">
                <a:solidFill>
                  <a:schemeClr val="bg2"/>
                </a:solidFill>
              </a:rPr>
              <a:t>() {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</a:t>
            </a:r>
            <a:r>
              <a:rPr lang="en-US" sz="1400" dirty="0" err="1">
                <a:solidFill>
                  <a:srgbClr val="FF0000"/>
                </a:solidFill>
              </a:rPr>
              <a:t>System.out.println</a:t>
            </a:r>
            <a:r>
              <a:rPr lang="en-US" sz="1400" dirty="0">
                <a:solidFill>
                  <a:srgbClr val="FF0000"/>
                </a:solidFill>
              </a:rPr>
              <a:t>(brand + " is driving.");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2"/>
                </a:solidFill>
              </a:rPr>
              <a:t>}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Child Class (Single Inheritance)</a:t>
            </a:r>
          </a:p>
          <a:p>
            <a:r>
              <a:rPr lang="en-US" sz="1400" dirty="0">
                <a:solidFill>
                  <a:schemeClr val="bg2"/>
                </a:solidFill>
              </a:rPr>
              <a:t>class </a:t>
            </a:r>
            <a:r>
              <a:rPr lang="en-US" sz="1400" dirty="0">
                <a:solidFill>
                  <a:schemeClr val="accent1"/>
                </a:solidFill>
              </a:rPr>
              <a:t>Car</a:t>
            </a:r>
            <a:r>
              <a:rPr lang="en-US" sz="1400" dirty="0">
                <a:solidFill>
                  <a:schemeClr val="bg2"/>
                </a:solidFill>
              </a:rPr>
              <a:t> extends </a:t>
            </a:r>
            <a:r>
              <a:rPr lang="en-US" sz="1400" dirty="0">
                <a:solidFill>
                  <a:schemeClr val="accent1"/>
                </a:solidFill>
              </a:rPr>
              <a:t>Vehicle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int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maxSpeed</a:t>
            </a:r>
            <a:r>
              <a:rPr lang="en-US" sz="1400" dirty="0">
                <a:solidFill>
                  <a:schemeClr val="bg2"/>
                </a:solidFill>
              </a:rPr>
              <a:t> = 180;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    void </a:t>
            </a:r>
            <a:r>
              <a:rPr lang="en-US" sz="1400" dirty="0">
                <a:solidFill>
                  <a:schemeClr val="accent6"/>
                </a:solidFill>
              </a:rPr>
              <a:t>display</a:t>
            </a:r>
            <a:r>
              <a:rPr lang="en-US" sz="1400" dirty="0">
                <a:solidFill>
                  <a:schemeClr val="bg2"/>
                </a:solidFill>
              </a:rPr>
              <a:t>() {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</a:t>
            </a:r>
            <a:r>
              <a:rPr lang="en-US" sz="1400" dirty="0" err="1">
                <a:solidFill>
                  <a:srgbClr val="FF0000"/>
                </a:solidFill>
              </a:rPr>
              <a:t>System.out.println</a:t>
            </a:r>
            <a:r>
              <a:rPr lang="en-US" sz="1400" dirty="0">
                <a:solidFill>
                  <a:srgbClr val="FF0000"/>
                </a:solidFill>
              </a:rPr>
              <a:t>(brand + " car with max speed: " + </a:t>
            </a:r>
            <a:r>
              <a:rPr lang="en-US" sz="1400" dirty="0" err="1">
                <a:solidFill>
                  <a:srgbClr val="FF0000"/>
                </a:solidFill>
              </a:rPr>
              <a:t>maxSpeed</a:t>
            </a:r>
            <a:r>
              <a:rPr lang="en-US" sz="1400" dirty="0">
                <a:solidFill>
                  <a:srgbClr val="FF0000"/>
                </a:solidFill>
              </a:rPr>
              <a:t> + " km/h.");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2"/>
                </a:solidFill>
              </a:rPr>
              <a:t>}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Usage</a:t>
            </a:r>
          </a:p>
          <a:p>
            <a:r>
              <a:rPr lang="en-US" sz="1400" dirty="0">
                <a:solidFill>
                  <a:schemeClr val="bg2"/>
                </a:solidFill>
              </a:rPr>
              <a:t>public class </a:t>
            </a:r>
            <a:r>
              <a:rPr lang="en-US" sz="1400" dirty="0">
                <a:solidFill>
                  <a:schemeClr val="accent1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public static void </a:t>
            </a: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    Car </a:t>
            </a:r>
            <a:r>
              <a:rPr lang="en-US" sz="1400" dirty="0" err="1">
                <a:solidFill>
                  <a:srgbClr val="7030A0"/>
                </a:solidFill>
              </a:rPr>
              <a:t>car</a:t>
            </a:r>
            <a:r>
              <a:rPr lang="en-US" sz="1400" dirty="0">
                <a:solidFill>
                  <a:srgbClr val="7030A0"/>
                </a:solidFill>
              </a:rPr>
              <a:t> = new Car();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car.</a:t>
            </a:r>
            <a:r>
              <a:rPr lang="en-US" sz="1400" dirty="0" err="1">
                <a:solidFill>
                  <a:schemeClr val="accent6"/>
                </a:solidFill>
              </a:rPr>
              <a:t>drive</a:t>
            </a:r>
            <a:r>
              <a:rPr lang="en-US" sz="1400" dirty="0">
                <a:solidFill>
                  <a:schemeClr val="bg2"/>
                </a:solidFill>
              </a:rPr>
              <a:t>();  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Inherited method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car.</a:t>
            </a:r>
            <a:r>
              <a:rPr lang="en-US" sz="1400" dirty="0" err="1">
                <a:solidFill>
                  <a:schemeClr val="accent6"/>
                </a:solidFill>
              </a:rPr>
              <a:t>display</a:t>
            </a:r>
            <a:r>
              <a:rPr lang="en-US" sz="1400" dirty="0">
                <a:solidFill>
                  <a:schemeClr val="bg2"/>
                </a:solidFill>
              </a:rPr>
              <a:t>();   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Child-specific method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96B19-70FA-17E5-500B-3217499DA2FA}"/>
              </a:ext>
            </a:extLst>
          </p:cNvPr>
          <p:cNvSpPr txBox="1"/>
          <p:nvPr/>
        </p:nvSpPr>
        <p:spPr>
          <a:xfrm>
            <a:off x="7044304" y="1846624"/>
            <a:ext cx="758609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Parent Class 1</a:t>
            </a:r>
          </a:p>
          <a:p>
            <a:r>
              <a:rPr lang="en-US" sz="1400" dirty="0">
                <a:solidFill>
                  <a:schemeClr val="bg2"/>
                </a:solidFill>
              </a:rPr>
              <a:t>class </a:t>
            </a:r>
            <a:r>
              <a:rPr lang="en-US" sz="1400" dirty="0">
                <a:solidFill>
                  <a:schemeClr val="accent1"/>
                </a:solidFill>
              </a:rPr>
              <a:t>Vehicle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void </a:t>
            </a:r>
            <a:r>
              <a:rPr lang="en-US" sz="1400" dirty="0">
                <a:solidFill>
                  <a:schemeClr val="accent6"/>
                </a:solidFill>
              </a:rPr>
              <a:t>drive</a:t>
            </a:r>
            <a:r>
              <a:rPr lang="en-US" sz="1400" dirty="0">
                <a:solidFill>
                  <a:schemeClr val="bg2"/>
                </a:solidFill>
              </a:rPr>
              <a:t>() {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</a:t>
            </a:r>
            <a:r>
              <a:rPr lang="en-US" sz="1400" dirty="0" err="1">
                <a:solidFill>
                  <a:srgbClr val="FF0000"/>
                </a:solidFill>
              </a:rPr>
              <a:t>System.out.println</a:t>
            </a:r>
            <a:r>
              <a:rPr lang="en-US" sz="1400" dirty="0">
                <a:solidFill>
                  <a:srgbClr val="FF0000"/>
                </a:solidFill>
              </a:rPr>
              <a:t>("Vehicle is driving.");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2"/>
                </a:solidFill>
              </a:rPr>
              <a:t>}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Parent Class 2</a:t>
            </a:r>
          </a:p>
          <a:p>
            <a:r>
              <a:rPr lang="en-US" sz="1400" dirty="0">
                <a:solidFill>
                  <a:schemeClr val="bg2"/>
                </a:solidFill>
              </a:rPr>
              <a:t>class </a:t>
            </a:r>
            <a:r>
              <a:rPr lang="en-US" sz="1400" dirty="0">
                <a:solidFill>
                  <a:schemeClr val="accent1"/>
                </a:solidFill>
              </a:rPr>
              <a:t>Aircraft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void </a:t>
            </a:r>
            <a:r>
              <a:rPr lang="en-US" sz="1400" dirty="0">
                <a:solidFill>
                  <a:schemeClr val="accent6"/>
                </a:solidFill>
              </a:rPr>
              <a:t>fly</a:t>
            </a:r>
            <a:r>
              <a:rPr lang="en-US" sz="1400" dirty="0">
                <a:solidFill>
                  <a:schemeClr val="bg2"/>
                </a:solidFill>
              </a:rPr>
              <a:t>() {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</a:t>
            </a:r>
            <a:r>
              <a:rPr lang="en-US" sz="1400" dirty="0" err="1">
                <a:solidFill>
                  <a:srgbClr val="FF0000"/>
                </a:solidFill>
              </a:rPr>
              <a:t>System.out.println</a:t>
            </a:r>
            <a:r>
              <a:rPr lang="en-US" sz="1400" dirty="0">
                <a:solidFill>
                  <a:srgbClr val="FF0000"/>
                </a:solidFill>
              </a:rPr>
              <a:t>("Aircraft is flying.");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2"/>
                </a:solidFill>
              </a:rPr>
              <a:t>}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Child Class (Attempting Multiple Inheritance)</a:t>
            </a:r>
          </a:p>
          <a:p>
            <a:r>
              <a:rPr lang="en-US" sz="1400" dirty="0">
                <a:solidFill>
                  <a:schemeClr val="bg2"/>
                </a:solidFill>
              </a:rPr>
              <a:t>class </a:t>
            </a:r>
            <a:r>
              <a:rPr lang="en-US" sz="1400" dirty="0" err="1">
                <a:solidFill>
                  <a:schemeClr val="accent1"/>
                </a:solidFill>
              </a:rPr>
              <a:t>FlyingCar</a:t>
            </a:r>
            <a:r>
              <a:rPr lang="en-US" sz="1400" dirty="0">
                <a:solidFill>
                  <a:schemeClr val="bg2"/>
                </a:solidFill>
              </a:rPr>
              <a:t> extends </a:t>
            </a:r>
            <a:r>
              <a:rPr lang="en-US" sz="1400" dirty="0">
                <a:solidFill>
                  <a:schemeClr val="accent1"/>
                </a:solidFill>
              </a:rPr>
              <a:t>Vehicle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>
                <a:solidFill>
                  <a:schemeClr val="accent1"/>
                </a:solidFill>
              </a:rPr>
              <a:t>Aircraft</a:t>
            </a:r>
            <a:r>
              <a:rPr lang="en-US" sz="1400" dirty="0">
                <a:solidFill>
                  <a:schemeClr val="bg2"/>
                </a:solidFill>
              </a:rPr>
              <a:t> {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ERROR: Java does not support multiple inheritance with classes.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void </a:t>
            </a:r>
            <a:r>
              <a:rPr lang="en-US" sz="1400" dirty="0">
                <a:solidFill>
                  <a:schemeClr val="accent6"/>
                </a:solidFill>
              </a:rPr>
              <a:t>operate</a:t>
            </a:r>
            <a:r>
              <a:rPr lang="en-US" sz="1400" dirty="0">
                <a:solidFill>
                  <a:schemeClr val="bg2"/>
                </a:solidFill>
              </a:rPr>
              <a:t>() {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</a:t>
            </a:r>
            <a:r>
              <a:rPr lang="en-US" sz="1400" dirty="0" err="1">
                <a:solidFill>
                  <a:srgbClr val="FF0000"/>
                </a:solidFill>
              </a:rPr>
              <a:t>System.out.println</a:t>
            </a:r>
            <a:r>
              <a:rPr lang="en-US" sz="1400" dirty="0">
                <a:solidFill>
                  <a:srgbClr val="FF0000"/>
                </a:solidFill>
              </a:rPr>
              <a:t>("</a:t>
            </a:r>
            <a:r>
              <a:rPr lang="en-US" sz="1400" dirty="0" err="1">
                <a:solidFill>
                  <a:srgbClr val="FF0000"/>
                </a:solidFill>
              </a:rPr>
              <a:t>FlyingCar</a:t>
            </a:r>
            <a:r>
              <a:rPr lang="en-US" sz="1400" dirty="0">
                <a:solidFill>
                  <a:srgbClr val="FF0000"/>
                </a:solidFill>
              </a:rPr>
              <a:t> is operating.");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2"/>
                </a:solidFill>
              </a:rPr>
              <a:t>}</a:t>
            </a: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Usage</a:t>
            </a:r>
          </a:p>
          <a:p>
            <a:r>
              <a:rPr lang="en-US" sz="1400" dirty="0">
                <a:solidFill>
                  <a:schemeClr val="bg2"/>
                </a:solidFill>
              </a:rPr>
              <a:t>public class </a:t>
            </a:r>
            <a:r>
              <a:rPr lang="en-US" sz="1400" dirty="0">
                <a:solidFill>
                  <a:schemeClr val="accent1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 {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public static void </a:t>
            </a:r>
            <a:r>
              <a:rPr lang="en-US" sz="1400" dirty="0">
                <a:solidFill>
                  <a:schemeClr val="accent6"/>
                </a:solidFill>
              </a:rPr>
              <a:t>main</a:t>
            </a:r>
            <a:r>
              <a:rPr lang="en-US" sz="1400" dirty="0">
                <a:solidFill>
                  <a:schemeClr val="bg2"/>
                </a:solidFill>
              </a:rPr>
              <a:t>(String[] </a:t>
            </a:r>
            <a:r>
              <a:rPr lang="en-US" sz="1400" dirty="0" err="1">
                <a:solidFill>
                  <a:schemeClr val="bg2"/>
                </a:solidFill>
              </a:rPr>
              <a:t>args</a:t>
            </a:r>
            <a:r>
              <a:rPr lang="en-US" sz="1400" dirty="0">
                <a:solidFill>
                  <a:schemeClr val="bg2"/>
                </a:solidFill>
              </a:rPr>
              <a:t>) {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    </a:t>
            </a:r>
            <a:r>
              <a:rPr lang="en-US" sz="1400" dirty="0" err="1">
                <a:solidFill>
                  <a:srgbClr val="7030A0"/>
                </a:solidFill>
              </a:rPr>
              <a:t>FlyingCar</a:t>
            </a:r>
            <a:r>
              <a:rPr lang="en-US" sz="1400" dirty="0">
                <a:solidFill>
                  <a:srgbClr val="7030A0"/>
                </a:solidFill>
              </a:rPr>
              <a:t> </a:t>
            </a:r>
            <a:r>
              <a:rPr lang="en-US" sz="1400" dirty="0" err="1">
                <a:solidFill>
                  <a:srgbClr val="7030A0"/>
                </a:solidFill>
              </a:rPr>
              <a:t>flyingCar</a:t>
            </a:r>
            <a:r>
              <a:rPr lang="en-US" sz="1400" dirty="0">
                <a:solidFill>
                  <a:srgbClr val="7030A0"/>
                </a:solidFill>
              </a:rPr>
              <a:t> = new </a:t>
            </a:r>
            <a:r>
              <a:rPr lang="en-US" sz="1400" dirty="0" err="1">
                <a:solidFill>
                  <a:srgbClr val="7030A0"/>
                </a:solidFill>
              </a:rPr>
              <a:t>FlyingCar</a:t>
            </a:r>
            <a:r>
              <a:rPr lang="en-US" sz="1400" dirty="0">
                <a:solidFill>
                  <a:srgbClr val="7030A0"/>
                </a:solidFill>
              </a:rPr>
              <a:t>();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flyingCar.</a:t>
            </a:r>
            <a:r>
              <a:rPr lang="en-US" sz="1400" dirty="0" err="1">
                <a:solidFill>
                  <a:schemeClr val="accent6"/>
                </a:solidFill>
              </a:rPr>
              <a:t>drive</a:t>
            </a:r>
            <a:r>
              <a:rPr lang="en-US" sz="1400" dirty="0">
                <a:solidFill>
                  <a:schemeClr val="bg2"/>
                </a:solidFill>
              </a:rPr>
              <a:t>();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Error: '</a:t>
            </a:r>
            <a:r>
              <a:rPr lang="en-US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FlyingCar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 cannot inherit from multiple classes.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flyingCar.</a:t>
            </a:r>
            <a:r>
              <a:rPr lang="en-US" sz="1400" dirty="0" err="1">
                <a:solidFill>
                  <a:schemeClr val="accent6"/>
                </a:solidFill>
              </a:rPr>
              <a:t>fly</a:t>
            </a:r>
            <a:r>
              <a:rPr lang="en-US" sz="1400" dirty="0">
                <a:solidFill>
                  <a:schemeClr val="bg2"/>
                </a:solidFill>
              </a:rPr>
              <a:t>();  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Error: '</a:t>
            </a:r>
            <a:r>
              <a:rPr lang="en-US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FlyingCar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 cannot inherit from multiple classes.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    </a:t>
            </a:r>
            <a:r>
              <a:rPr lang="en-US" sz="1400" dirty="0" err="1">
                <a:solidFill>
                  <a:schemeClr val="bg2"/>
                </a:solidFill>
              </a:rPr>
              <a:t>flyingCar.</a:t>
            </a:r>
            <a:r>
              <a:rPr lang="en-US" sz="1400" dirty="0" err="1">
                <a:solidFill>
                  <a:schemeClr val="accent6"/>
                </a:solidFill>
              </a:rPr>
              <a:t>operate</a:t>
            </a:r>
            <a:r>
              <a:rPr lang="en-US" sz="1400" dirty="0">
                <a:solidFill>
                  <a:schemeClr val="bg2"/>
                </a:solidFill>
              </a:rPr>
              <a:t>();  </a:t>
            </a:r>
          </a:p>
          <a:p>
            <a:r>
              <a:rPr lang="en-US" sz="1400" dirty="0">
                <a:solidFill>
                  <a:schemeClr val="bg2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211C4-B831-ED8E-24E1-5F4F99D319B5}"/>
              </a:ext>
            </a:extLst>
          </p:cNvPr>
          <p:cNvSpPr txBox="1"/>
          <p:nvPr/>
        </p:nvSpPr>
        <p:spPr>
          <a:xfrm>
            <a:off x="637635" y="473666"/>
            <a:ext cx="13659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Difference between 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inheritance</a:t>
            </a:r>
            <a:r>
              <a:rPr lang="en-US" sz="3600" u="sng" dirty="0">
                <a:solidFill>
                  <a:schemeClr val="bg1"/>
                </a:solidFill>
              </a:rPr>
              <a:t> and 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inheritance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9982C-457F-8FA6-7223-C1D7DAF3ADB7}"/>
              </a:ext>
            </a:extLst>
          </p:cNvPr>
          <p:cNvCxnSpPr>
            <a:cxnSpLocks/>
          </p:cNvCxnSpPr>
          <p:nvPr/>
        </p:nvCxnSpPr>
        <p:spPr>
          <a:xfrm>
            <a:off x="6419862" y="2445557"/>
            <a:ext cx="0" cy="4653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3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839</Words>
  <Application>Microsoft Office PowerPoint</Application>
  <PresentationFormat>Custom</PresentationFormat>
  <Paragraphs>152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 Black</vt:lpstr>
      <vt:lpstr>Merriweather</vt:lpstr>
      <vt:lpstr>Noto Sans TC Bold</vt:lpstr>
      <vt:lpstr>Arial</vt:lpstr>
      <vt:lpstr>Arial Unicode MS</vt:lpstr>
      <vt:lpstr>Noto Sans TC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Khaled Hasan</cp:lastModifiedBy>
  <cp:revision>11</cp:revision>
  <dcterms:created xsi:type="dcterms:W3CDTF">2024-11-12T14:32:00Z</dcterms:created>
  <dcterms:modified xsi:type="dcterms:W3CDTF">2024-11-13T06:34:51Z</dcterms:modified>
</cp:coreProperties>
</file>